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6EA56-66AB-4DED-96C5-6F58096C5700}" type="datetimeFigureOut">
              <a:rPr lang="tr-TR" smtClean="0"/>
              <a:t>25.11.2016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1E18E0-A2F9-42C4-8BA9-E614D1581EB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1E18E0-A2F9-42C4-8BA9-E614D1581EB6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25.11.2016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TRAFİK ADABI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5157192"/>
            <a:ext cx="6400800" cy="481608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TEKYÖN MTSK</a:t>
            </a:r>
            <a:endParaRPr lang="tr-TR" dirty="0"/>
          </a:p>
        </p:txBody>
      </p:sp>
      <p:pic>
        <p:nvPicPr>
          <p:cNvPr id="5" name="4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7708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3610744" cy="4525963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smtClean="0"/>
              <a:t>Örnek </a:t>
            </a:r>
            <a:r>
              <a:rPr lang="tr-TR" b="1" dirty="0"/>
              <a:t>2:</a:t>
            </a:r>
          </a:p>
          <a:p>
            <a:pPr marL="0" indent="0">
              <a:buNone/>
            </a:pPr>
            <a:r>
              <a:rPr lang="tr-TR" dirty="0"/>
              <a:t>Yağmurlu bir günde araç sürerken kaldırımdaki yayalara su sıçratmamaya </a:t>
            </a:r>
            <a:r>
              <a:rPr lang="tr-TR" dirty="0" smtClean="0"/>
              <a:t>özen gösterilmelidir</a:t>
            </a:r>
            <a:r>
              <a:rPr lang="tr-TR" dirty="0"/>
              <a:t>. Bir yaya için bu durum çok </a:t>
            </a:r>
            <a:r>
              <a:rPr lang="tr-TR" dirty="0" smtClean="0"/>
              <a:t>olumsuzdur. Her </a:t>
            </a:r>
            <a:r>
              <a:rPr lang="tr-TR" dirty="0"/>
              <a:t>sürücünün aynı zamanda bir </a:t>
            </a:r>
            <a:r>
              <a:rPr lang="tr-TR" dirty="0" smtClean="0"/>
              <a:t>yaya olduğu </a:t>
            </a:r>
            <a:r>
              <a:rPr lang="tr-TR" dirty="0"/>
              <a:t>unutulmamalıdır. Yağmurlu ve karlı </a:t>
            </a:r>
            <a:r>
              <a:rPr lang="tr-TR" dirty="0" smtClean="0"/>
              <a:t>havalarda araç </a:t>
            </a:r>
            <a:r>
              <a:rPr lang="tr-TR" dirty="0"/>
              <a:t>kullanırken bir yaya </a:t>
            </a:r>
            <a:r>
              <a:rPr lang="tr-TR" dirty="0" smtClean="0"/>
              <a:t>görüldüğünde, hız </a:t>
            </a:r>
            <a:r>
              <a:rPr lang="tr-TR" dirty="0"/>
              <a:t>daha fazla azaltılmalıdır.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76936" y="1880150"/>
            <a:ext cx="4779243" cy="2844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4 Resim" descr="yön logo siyah.jpg"/>
          <p:cNvPicPr>
            <a:picLocks noChangeAspect="1"/>
          </p:cNvPicPr>
          <p:nvPr/>
        </p:nvPicPr>
        <p:blipFill>
          <a:blip r:embed="rId3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51544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Feragat ve Fedakarlık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/>
              <a:t>Örnek 1:</a:t>
            </a:r>
          </a:p>
          <a:p>
            <a:pPr marL="0" indent="0">
              <a:buNone/>
            </a:pPr>
            <a:r>
              <a:rPr lang="tr-TR" dirty="0"/>
              <a:t>Tali yol- Anayol kesişmesinde geçiş hakkı anayolda seyreden sürücüye aittir. Anayolda</a:t>
            </a:r>
            <a:r>
              <a:rPr lang="tr-TR" dirty="0" smtClean="0"/>
              <a:t>,  kalabalık </a:t>
            </a:r>
            <a:r>
              <a:rPr lang="tr-TR" dirty="0"/>
              <a:t>bir trafik içinde ilerleyen sürücü, tali yoldan gelmekte olan </a:t>
            </a:r>
            <a:r>
              <a:rPr lang="tr-TR" dirty="0" smtClean="0"/>
              <a:t>sürücüye kendi </a:t>
            </a:r>
            <a:r>
              <a:rPr lang="tr-TR" dirty="0"/>
              <a:t>geçiş hakkını verdiğinde sadece birkaç saniye zaman kaybedecek, </a:t>
            </a:r>
            <a:r>
              <a:rPr lang="tr-TR" dirty="0" smtClean="0"/>
              <a:t>karşılığında ise </a:t>
            </a:r>
            <a:r>
              <a:rPr lang="tr-TR" dirty="0"/>
              <a:t>tali yolda araçların birikmesini önlemiş olacaktır. Böyle bir durumda, </a:t>
            </a:r>
            <a:r>
              <a:rPr lang="tr-TR" dirty="0" smtClean="0"/>
              <a:t>anayoldaki sürücülerin </a:t>
            </a:r>
            <a:r>
              <a:rPr lang="tr-TR" dirty="0"/>
              <a:t>tali yoldan gelenlere hiçbir şekilde yol vermediğini düşünelim; bir süre </a:t>
            </a:r>
            <a:r>
              <a:rPr lang="tr-TR" dirty="0" smtClean="0"/>
              <a:t>sonra tali </a:t>
            </a:r>
            <a:r>
              <a:rPr lang="tr-TR" dirty="0"/>
              <a:t>yoldaki araç trafiği çok fazla artacak, o yoldaki trafik duracak, sürücülerde </a:t>
            </a:r>
            <a:r>
              <a:rPr lang="tr-TR" dirty="0" smtClean="0"/>
              <a:t>öfke, kızgınlık </a:t>
            </a:r>
            <a:r>
              <a:rPr lang="tr-TR" dirty="0"/>
              <a:t>ve sabırsızlık başlayacaktır. Dolayısıyla bu ortamda kaza olasılığı artacaktır</a:t>
            </a:r>
            <a:r>
              <a:rPr lang="tr-TR" dirty="0" smtClean="0"/>
              <a:t>. Sonuçta </a:t>
            </a:r>
            <a:r>
              <a:rPr lang="tr-TR" dirty="0"/>
              <a:t>hem ana yolda hem de tali yolda trafik tıkanacaktır. Bu sonuçtan herkes </a:t>
            </a:r>
            <a:r>
              <a:rPr lang="tr-TR" dirty="0" smtClean="0"/>
              <a:t>zarar görecektir</a:t>
            </a:r>
            <a:r>
              <a:rPr lang="tr-TR" dirty="0"/>
              <a:t>.</a:t>
            </a:r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08365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Sabır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b="1" dirty="0"/>
              <a:t>Örnek 1:</a:t>
            </a:r>
          </a:p>
          <a:p>
            <a:pPr marL="0" indent="0">
              <a:buNone/>
            </a:pPr>
            <a:r>
              <a:rPr lang="tr-TR" dirty="0"/>
              <a:t>Trafikte kırmızı ışıkta beklerken, ışık sarıya döner dönmez önündeki araca </a:t>
            </a:r>
            <a:r>
              <a:rPr lang="tr-TR" dirty="0" smtClean="0"/>
              <a:t>korna çalan </a:t>
            </a:r>
            <a:r>
              <a:rPr lang="tr-TR" dirty="0"/>
              <a:t>sürücünün ışığın yeşile dönmesi için beklemeye 1 sn. sabrı olmadığını </a:t>
            </a:r>
            <a:r>
              <a:rPr lang="tr-TR" dirty="0" smtClean="0"/>
              <a:t>gösterir. Çalınan </a:t>
            </a:r>
            <a:r>
              <a:rPr lang="tr-TR" dirty="0"/>
              <a:t>bu korna öndeki sürücünün paniklemesine ve yola kontrolsüz çıkmasına </a:t>
            </a:r>
            <a:r>
              <a:rPr lang="tr-TR" dirty="0" smtClean="0"/>
              <a:t>sebep olabilir</a:t>
            </a:r>
            <a:r>
              <a:rPr lang="tr-TR" dirty="0"/>
              <a:t>.</a:t>
            </a:r>
          </a:p>
          <a:p>
            <a:r>
              <a:rPr lang="tr-TR" b="1" dirty="0"/>
              <a:t>Örnek 2:</a:t>
            </a:r>
          </a:p>
          <a:p>
            <a:pPr marL="0" indent="0">
              <a:buNone/>
            </a:pPr>
            <a:r>
              <a:rPr lang="tr-TR" dirty="0"/>
              <a:t>Öndeki araç yolcu indirirken ya da yol kenarına park etmeye çalışırken, </a:t>
            </a:r>
            <a:r>
              <a:rPr lang="tr-TR" dirty="0" smtClean="0"/>
              <a:t>sabırla beklemek </a:t>
            </a:r>
            <a:r>
              <a:rPr lang="tr-TR" dirty="0"/>
              <a:t>gereklidir. Bugün önünüzdeki araca sizin göstereceğiniz sabır, yarın siz </a:t>
            </a:r>
            <a:r>
              <a:rPr lang="tr-TR" dirty="0" smtClean="0"/>
              <a:t>aynı durumdayken </a:t>
            </a:r>
            <a:r>
              <a:rPr lang="tr-TR" dirty="0"/>
              <a:t>size gösterilecektir.</a:t>
            </a:r>
          </a:p>
          <a:p>
            <a:r>
              <a:rPr lang="tr-TR" b="1" dirty="0"/>
              <a:t>Örnek 3:</a:t>
            </a:r>
          </a:p>
          <a:p>
            <a:pPr marL="0" indent="0">
              <a:buNone/>
            </a:pPr>
            <a:r>
              <a:rPr lang="tr-TR" dirty="0"/>
              <a:t>Trafik sıkışıklığı kentlerimizin en büyük sorunlarından biridir. Böyle bir </a:t>
            </a:r>
            <a:r>
              <a:rPr lang="tr-TR" dirty="0" smtClean="0"/>
              <a:t>durumda sabırsız </a:t>
            </a:r>
            <a:r>
              <a:rPr lang="tr-TR" dirty="0"/>
              <a:t>davranıp, sürekli korna çalmak, trafiği açamayacağı gibi hem kendinizi </a:t>
            </a:r>
            <a:r>
              <a:rPr lang="tr-TR" dirty="0" smtClean="0"/>
              <a:t>hem de </a:t>
            </a:r>
            <a:r>
              <a:rPr lang="tr-TR" dirty="0"/>
              <a:t>öndeki sürücüleri gürültü kirliliğine maruz bırakmaktan başka bir işe yaramayacaktır.</a:t>
            </a:r>
          </a:p>
          <a:p>
            <a:r>
              <a:rPr lang="tr-TR" b="1" dirty="0"/>
              <a:t>Örnek 4:</a:t>
            </a:r>
          </a:p>
          <a:p>
            <a:pPr marL="0" indent="0">
              <a:buNone/>
            </a:pPr>
            <a:r>
              <a:rPr lang="tr-TR" dirty="0"/>
              <a:t>Bir sürücü olarak, yayalara, özellikle de yaşlı, çocuk, engelli yayalara sabır </a:t>
            </a:r>
            <a:r>
              <a:rPr lang="tr-TR" dirty="0" smtClean="0"/>
              <a:t>göstermek çok </a:t>
            </a:r>
            <a:r>
              <a:rPr lang="tr-TR" dirty="0"/>
              <a:t>önemlidir. Bir yaya, yeşil ışık süresinde geçişini tamamlayamamış olabilir. </a:t>
            </a:r>
            <a:r>
              <a:rPr lang="tr-TR" dirty="0" smtClean="0"/>
              <a:t>Bu durumda </a:t>
            </a:r>
            <a:r>
              <a:rPr lang="tr-TR" dirty="0"/>
              <a:t>korna çalarak, ya da el kol hareketleri ile yayayı çabuk geçmeye </a:t>
            </a:r>
            <a:r>
              <a:rPr lang="tr-TR" dirty="0" smtClean="0"/>
              <a:t>zorlamak yerine </a:t>
            </a:r>
            <a:r>
              <a:rPr lang="tr-TR" dirty="0"/>
              <a:t>sürücünün sabretmesi gerekir. Yayayı bir an önce geçişini tamamlamaya </a:t>
            </a:r>
            <a:r>
              <a:rPr lang="tr-TR" dirty="0" smtClean="0"/>
              <a:t>zorlamak, onun </a:t>
            </a:r>
            <a:r>
              <a:rPr lang="tr-TR" dirty="0"/>
              <a:t>yere düşmesine ya da paniğe kapılıp, kontrolsüzce davranmasına </a:t>
            </a:r>
            <a:r>
              <a:rPr lang="tr-TR" dirty="0" smtClean="0"/>
              <a:t>neden olabilir</a:t>
            </a:r>
            <a:r>
              <a:rPr lang="tr-TR" dirty="0"/>
              <a:t>. Bu durum hem yaya için hem de diğer sürücüler için olumsuz sonuçlar </a:t>
            </a:r>
            <a:r>
              <a:rPr lang="tr-TR" dirty="0" smtClean="0"/>
              <a:t>doğuracaktır. Veya </a:t>
            </a:r>
            <a:r>
              <a:rPr lang="tr-TR" dirty="0"/>
              <a:t>kendisine kırmızı ışık yandığı halde sabırsızlık göstererek yola </a:t>
            </a:r>
            <a:r>
              <a:rPr lang="tr-TR" dirty="0" smtClean="0"/>
              <a:t>çıkması, yayaların </a:t>
            </a:r>
            <a:r>
              <a:rPr lang="tr-TR" dirty="0"/>
              <a:t>haklarını ihlal ettiği gibi hayatlarını da tehlikeye atacaktır. Unutmamamız </a:t>
            </a:r>
            <a:r>
              <a:rPr lang="tr-TR" dirty="0" smtClean="0"/>
              <a:t>gerekir ki</a:t>
            </a:r>
            <a:r>
              <a:rPr lang="tr-TR" dirty="0"/>
              <a:t>; </a:t>
            </a:r>
            <a:r>
              <a:rPr lang="tr-TR" b="1" dirty="0"/>
              <a:t>“ En hayırlı vasıta sabırdır.”</a:t>
            </a:r>
            <a:endParaRPr lang="tr-TR" dirty="0"/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02138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Trafik Kültüründe Birbirini Uyarma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Ters yönden gelen bir sürücüyü “Bu sokak tek yönlü, herhalde siz tek yön </a:t>
            </a:r>
            <a:r>
              <a:rPr lang="tr-TR" dirty="0" smtClean="0"/>
              <a:t>levhasını görmediniz</a:t>
            </a:r>
            <a:r>
              <a:rPr lang="tr-TR" dirty="0"/>
              <a:t>, lütfen daha dikkatli olun” diyerek uyarmak, trafik içindeki </a:t>
            </a:r>
            <a:r>
              <a:rPr lang="tr-TR" dirty="0" smtClean="0"/>
              <a:t>vatandaşlık görevimizdir</a:t>
            </a:r>
            <a:r>
              <a:rPr lang="tr-TR" dirty="0"/>
              <a:t>.</a:t>
            </a:r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3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4631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ADAP VE TRAFİK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Adap denince ne anlıyorsunuz?</a:t>
            </a:r>
          </a:p>
          <a:p>
            <a:r>
              <a:rPr lang="tr-TR" b="1" dirty="0"/>
              <a:t>Trafik adabı denince ne anlıyorsunuz?</a:t>
            </a:r>
          </a:p>
          <a:p>
            <a:r>
              <a:rPr lang="tr-TR" b="1" dirty="0"/>
              <a:t>Neden trafikte adap kurallarına uymalıyız?</a:t>
            </a:r>
            <a:endParaRPr lang="tr-TR" dirty="0"/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9839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TRAFİK ADABI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1600200"/>
            <a:ext cx="3546889" cy="4525963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Trafik </a:t>
            </a:r>
            <a:r>
              <a:rPr lang="tr-TR" dirty="0" smtClean="0"/>
              <a:t>adabı, bir </a:t>
            </a:r>
            <a:r>
              <a:rPr lang="tr-TR" dirty="0"/>
              <a:t>topluluktaki ya da ülkedeki insanların trafik içinde bireysel ve birbirlerine karşı </a:t>
            </a:r>
            <a:r>
              <a:rPr lang="tr-TR" dirty="0" smtClean="0"/>
              <a:t>davranış şekilleridir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toplumdaki kişiler birbirlerine nasıl </a:t>
            </a:r>
            <a:r>
              <a:rPr lang="tr-TR" dirty="0" smtClean="0"/>
              <a:t>davranıyorlarsa, birlikte </a:t>
            </a:r>
            <a:r>
              <a:rPr lang="tr-TR" dirty="0"/>
              <a:t>yaşama, yol yordamları ne ise trafik ortamında da aynı adap </a:t>
            </a:r>
            <a:r>
              <a:rPr lang="tr-TR" dirty="0" smtClean="0"/>
              <a:t>içinde davranırlar</a:t>
            </a:r>
            <a:r>
              <a:rPr lang="tr-TR" dirty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1834" y="1556792"/>
            <a:ext cx="4698074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4111834" y="4149080"/>
            <a:ext cx="283643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/>
              <a:t>Sürücü, araç kullanırken yapacağı bir kural ihlalinin sonucunun sadece maddi cezası</a:t>
            </a:r>
          </a:p>
          <a:p>
            <a:r>
              <a:rPr lang="tr-TR" sz="1200" dirty="0"/>
              <a:t>olduğunu düşünmemelidir. Trafik içinde yapacağı bir kural ihlalinde, kendi canını</a:t>
            </a:r>
          </a:p>
          <a:p>
            <a:r>
              <a:rPr lang="tr-TR" sz="1200" dirty="0"/>
              <a:t>ya da sevdiklerinin canını tehlikeye attığının da farkında olmalıdır. Bu farkındalığı kazanmak</a:t>
            </a:r>
          </a:p>
          <a:p>
            <a:r>
              <a:rPr lang="tr-TR" sz="1200" dirty="0"/>
              <a:t>için yapılması gereken ise trafikteki bütün kuralların nedenini öğrenmektir. Bilgi</a:t>
            </a:r>
          </a:p>
          <a:p>
            <a:r>
              <a:rPr lang="tr-TR" sz="1200" dirty="0"/>
              <a:t>olmadan farkındalık oluşmaz. Bu nedenle de bir sürücü adayı her bilgiyi özümsemeli,</a:t>
            </a:r>
          </a:p>
          <a:p>
            <a:r>
              <a:rPr lang="tr-TR" sz="1200" dirty="0"/>
              <a:t>her kuralın altında yatan güvenlik gerekçelerini sorgulamalı, öğrenmelidir.</a:t>
            </a:r>
          </a:p>
        </p:txBody>
      </p:sp>
      <p:sp>
        <p:nvSpPr>
          <p:cNvPr id="5" name="Aşağı Ok 4"/>
          <p:cNvSpPr/>
          <p:nvPr/>
        </p:nvSpPr>
        <p:spPr>
          <a:xfrm>
            <a:off x="5076056" y="3933056"/>
            <a:ext cx="57606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7236297" y="4149080"/>
            <a:ext cx="15736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/>
              <a:t>Trafik içinde sorumluluk, yardımlaşma,</a:t>
            </a:r>
          </a:p>
          <a:p>
            <a:r>
              <a:rPr lang="tr-TR" sz="1200" dirty="0"/>
              <a:t>tahammül, saygı, fedakârlık, sabır vb.</a:t>
            </a:r>
          </a:p>
          <a:p>
            <a:r>
              <a:rPr lang="tr-TR" sz="1200" dirty="0"/>
              <a:t>değerlere sahip olabilme yetisi.</a:t>
            </a:r>
          </a:p>
        </p:txBody>
      </p:sp>
      <p:pic>
        <p:nvPicPr>
          <p:cNvPr id="8" name="7 Resim" descr="yön logo siyah.jpg"/>
          <p:cNvPicPr>
            <a:picLocks noChangeAspect="1"/>
          </p:cNvPicPr>
          <p:nvPr/>
        </p:nvPicPr>
        <p:blipFill>
          <a:blip r:embed="rId3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46688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TRAFİKTE TEMEL DEĞERLER</a:t>
            </a:r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395536" y="1484784"/>
            <a:ext cx="8280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tr-TR" sz="2400" b="1" dirty="0" smtClean="0"/>
              <a:t>Sorumluluk: </a:t>
            </a:r>
            <a:r>
              <a:rPr lang="fi-FI" sz="2400" b="1" dirty="0"/>
              <a:t>“İnsanı ayakta tutan iskelet ve kas</a:t>
            </a:r>
          </a:p>
          <a:p>
            <a:r>
              <a:rPr lang="tr-TR" sz="2400" b="1" dirty="0"/>
              <a:t>sistemi değil, prensipleri, sorumlulukları ve inançlarıdır.”</a:t>
            </a:r>
            <a:endParaRPr lang="tr-TR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tr-TR" sz="2400" b="1" dirty="0" smtClean="0"/>
              <a:t>Yardımlaşma: «</a:t>
            </a:r>
            <a:r>
              <a:rPr lang="tr-TR" sz="2400" b="1" dirty="0"/>
              <a:t>Bir başkasının yaşamasına yardım etmeyen, </a:t>
            </a:r>
            <a:r>
              <a:rPr lang="tr-TR" sz="2400" b="1" dirty="0" smtClean="0"/>
              <a:t>yaşadığını iddia </a:t>
            </a:r>
            <a:r>
              <a:rPr lang="tr-TR" sz="2400" b="1" dirty="0"/>
              <a:t>edemez.”</a:t>
            </a:r>
            <a:endParaRPr lang="tr-TR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tr-TR" sz="2400" b="1" dirty="0" smtClean="0"/>
              <a:t>Hoşgörü: «Sevgide </a:t>
            </a:r>
            <a:r>
              <a:rPr lang="tr-TR" sz="2400" b="1" dirty="0"/>
              <a:t>güneş gibi ol, dostluk ve kardeşlikte</a:t>
            </a:r>
          </a:p>
          <a:p>
            <a:r>
              <a:rPr lang="tr-TR" sz="2400" b="1" dirty="0"/>
              <a:t>akarsu gibi ol, hataları örtmede gece gibi ol, tevazuda toprak </a:t>
            </a:r>
            <a:r>
              <a:rPr lang="tr-TR" sz="2400" b="1" dirty="0" err="1" smtClean="0"/>
              <a:t>gibiol</a:t>
            </a:r>
            <a:r>
              <a:rPr lang="tr-TR" sz="2400" b="1" dirty="0"/>
              <a:t>, öfkede ölü gibi ol, her ne olursan ol, ya olduğun gibi görün, </a:t>
            </a:r>
            <a:r>
              <a:rPr lang="tr-TR" sz="2400" b="1" dirty="0" smtClean="0"/>
              <a:t>ya göründüğün </a:t>
            </a:r>
            <a:r>
              <a:rPr lang="tr-TR" sz="2400" b="1" dirty="0"/>
              <a:t>gibi ol</a:t>
            </a:r>
            <a:r>
              <a:rPr lang="tr-TR" sz="2400" b="1" dirty="0" smtClean="0"/>
              <a:t>” -Mevlana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400" b="1" dirty="0"/>
              <a:t>Nezaket ve </a:t>
            </a:r>
            <a:r>
              <a:rPr lang="tr-TR" sz="2400" b="1" dirty="0" smtClean="0"/>
              <a:t>Saygı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400" b="1" dirty="0"/>
              <a:t>Feragat ve </a:t>
            </a:r>
            <a:r>
              <a:rPr lang="tr-TR" sz="2400" b="1" dirty="0" smtClean="0"/>
              <a:t>Fedakârlık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400" b="1" dirty="0" smtClean="0"/>
              <a:t>Sabır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400" b="1" dirty="0"/>
              <a:t>Trafik Kültüründe Birbirini </a:t>
            </a:r>
            <a:r>
              <a:rPr lang="tr-TR" sz="2400" b="1" dirty="0" smtClean="0"/>
              <a:t>Uyarma</a:t>
            </a:r>
          </a:p>
          <a:p>
            <a:pPr marL="342900" indent="-342900">
              <a:buFont typeface="Arial" pitchFamily="34" charset="0"/>
              <a:buChar char="•"/>
            </a:pPr>
            <a:endParaRPr lang="tr-TR" sz="2400" dirty="0"/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2202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Örnek 1:</a:t>
            </a:r>
          </a:p>
          <a:p>
            <a:pPr marL="0" indent="0">
              <a:buNone/>
            </a:pPr>
            <a:r>
              <a:rPr lang="tr-TR" dirty="0"/>
              <a:t>Bir sürücü, sürekli şerit değiştirerek (slalom yaparak) araç kullanırsa, </a:t>
            </a:r>
            <a:r>
              <a:rPr lang="tr-TR" dirty="0" smtClean="0"/>
              <a:t>çevresindeki sürücülerin </a:t>
            </a:r>
            <a:r>
              <a:rPr lang="tr-TR" dirty="0"/>
              <a:t>dikkatinin dağılmasına ya da panik yapmalarına sebep olabilir. Bunun </a:t>
            </a:r>
            <a:r>
              <a:rPr lang="tr-TR" dirty="0" smtClean="0"/>
              <a:t>sonucunda sürücünün </a:t>
            </a:r>
            <a:r>
              <a:rPr lang="tr-TR" dirty="0"/>
              <a:t>kendi hatalı davranışı yüzünden başka sürücülerin kaza </a:t>
            </a:r>
            <a:r>
              <a:rPr lang="tr-TR" dirty="0" smtClean="0"/>
              <a:t>yapma riski </a:t>
            </a:r>
            <a:r>
              <a:rPr lang="tr-TR" dirty="0"/>
              <a:t>artacaktır. Bu sürücü başkalarının canına ya da malına zarar verme </a:t>
            </a:r>
            <a:r>
              <a:rPr lang="tr-TR" dirty="0" smtClean="0"/>
              <a:t>sorumluluğunu üstlenebilecek </a:t>
            </a:r>
            <a:r>
              <a:rPr lang="tr-TR" dirty="0"/>
              <a:t>midir?</a:t>
            </a:r>
          </a:p>
          <a:p>
            <a:r>
              <a:rPr lang="tr-TR" dirty="0"/>
              <a:t>Örnek 2:</a:t>
            </a:r>
          </a:p>
          <a:p>
            <a:pPr marL="0" indent="0">
              <a:buNone/>
            </a:pPr>
            <a:r>
              <a:rPr lang="tr-TR" dirty="0"/>
              <a:t>Ailesi ile birlikte yolculuk yapan bir sürücü aracını hız limitlerini aşarak </a:t>
            </a:r>
            <a:r>
              <a:rPr lang="tr-TR" dirty="0" smtClean="0"/>
              <a:t>sürdüğünde, ailesinin </a:t>
            </a:r>
            <a:r>
              <a:rPr lang="tr-TR" dirty="0"/>
              <a:t>hayatını da tehlikeye atmış olacaktır. Bu sürücü, hız ihlalinden </a:t>
            </a:r>
            <a:r>
              <a:rPr lang="tr-TR" dirty="0" smtClean="0"/>
              <a:t>kaynaklanan olası </a:t>
            </a:r>
            <a:r>
              <a:rPr lang="tr-TR" dirty="0"/>
              <a:t>bir kazada sevdiklerinin canını riske atma sorumluluğunu üstlenebilecek midir?</a:t>
            </a:r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1440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Yardımlaşma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/>
              <a:t>Örnek 1:</a:t>
            </a:r>
          </a:p>
          <a:p>
            <a:pPr marL="0" indent="0">
              <a:buNone/>
            </a:pPr>
            <a:r>
              <a:rPr lang="tr-TR" dirty="0"/>
              <a:t>Araç kullanırken yolda olan bisikletli çocukları fark ettiniz. Daha yavaş ve dikkatli </a:t>
            </a:r>
            <a:r>
              <a:rPr lang="tr-TR" dirty="0" smtClean="0"/>
              <a:t>araç kullanmak </a:t>
            </a:r>
            <a:r>
              <a:rPr lang="tr-TR" dirty="0"/>
              <a:t>suretiyle onlara bir tehlike yaratmamaya özen göstererek onların güvenle </a:t>
            </a:r>
            <a:r>
              <a:rPr lang="tr-TR" dirty="0" smtClean="0"/>
              <a:t>yanınızdan geçmesine </a:t>
            </a:r>
            <a:r>
              <a:rPr lang="tr-TR" dirty="0"/>
              <a:t>yardım etmek, trafik adabı açısından istenilen bir durumdur.</a:t>
            </a:r>
          </a:p>
          <a:p>
            <a:r>
              <a:rPr lang="tr-TR" b="1" dirty="0"/>
              <a:t>Örnek 2:</a:t>
            </a:r>
          </a:p>
          <a:p>
            <a:pPr marL="0" indent="0">
              <a:buNone/>
            </a:pPr>
            <a:r>
              <a:rPr lang="tr-TR" dirty="0"/>
              <a:t>Aracı arıza yaptığı için yolda kalmış ve yardım talebinde bulunan bir </a:t>
            </a:r>
            <a:r>
              <a:rPr lang="tr-TR" dirty="0" smtClean="0"/>
              <a:t>sürücüye, yoldan </a:t>
            </a:r>
            <a:r>
              <a:rPr lang="tr-TR" dirty="0"/>
              <a:t>geçen bir </a:t>
            </a:r>
            <a:r>
              <a:rPr lang="tr-TR" dirty="0" smtClean="0"/>
              <a:t> sürücünün </a:t>
            </a:r>
            <a:r>
              <a:rPr lang="tr-TR" dirty="0"/>
              <a:t>durup yardım etmesi hem yardım talep eden </a:t>
            </a:r>
            <a:r>
              <a:rPr lang="tr-TR" dirty="0" smtClean="0"/>
              <a:t>sürücüyü bir </a:t>
            </a:r>
            <a:r>
              <a:rPr lang="tr-TR" dirty="0"/>
              <a:t>sorundan kurtaracak hem de aracın bir an önce durduğu yerden trafiğe </a:t>
            </a:r>
            <a:r>
              <a:rPr lang="tr-TR" dirty="0" smtClean="0"/>
              <a:t>katılmasını sağlayarak</a:t>
            </a:r>
            <a:r>
              <a:rPr lang="tr-TR" dirty="0"/>
              <a:t>, trafiğin aksamasını önleyecektir.</a:t>
            </a:r>
          </a:p>
          <a:p>
            <a:r>
              <a:rPr lang="tr-TR" b="1" dirty="0"/>
              <a:t>Örnek 3:</a:t>
            </a:r>
          </a:p>
          <a:p>
            <a:pPr marL="0" indent="0">
              <a:buNone/>
            </a:pPr>
            <a:r>
              <a:rPr lang="tr-TR" dirty="0"/>
              <a:t>Karlı havada zincir takmaya çalışan bir sürücü, sorun yaşıyor ve yardım talep </a:t>
            </a:r>
            <a:r>
              <a:rPr lang="tr-TR" dirty="0" smtClean="0"/>
              <a:t>ediyorsa, bu </a:t>
            </a:r>
            <a:r>
              <a:rPr lang="tr-TR" dirty="0"/>
              <a:t>konuda deneyimli, daha becerikli bir sürücünün o kişiye yardım etmesi </a:t>
            </a:r>
            <a:r>
              <a:rPr lang="tr-TR" dirty="0" smtClean="0"/>
              <a:t>daha sonra </a:t>
            </a:r>
            <a:r>
              <a:rPr lang="tr-TR" dirty="0"/>
              <a:t>olabilecek araç kaymalarını ve trafik kazalarını önlemiş olacaktır.</a:t>
            </a:r>
          </a:p>
          <a:p>
            <a:r>
              <a:rPr lang="tr-TR" b="1" dirty="0"/>
              <a:t>Örnek 4:</a:t>
            </a:r>
          </a:p>
          <a:p>
            <a:pPr marL="0" indent="0">
              <a:buNone/>
            </a:pPr>
            <a:r>
              <a:rPr lang="tr-TR" dirty="0"/>
              <a:t>İki yönlü karayolunda öndeki ağır vasıta nedeniyle oluşan araç kuyruğunda </a:t>
            </a:r>
            <a:r>
              <a:rPr lang="tr-TR" dirty="0" smtClean="0"/>
              <a:t>ağır vasıtanın </a:t>
            </a:r>
            <a:r>
              <a:rPr lang="tr-TR" dirty="0"/>
              <a:t>arkasında sollayan ilk araç, yol uygunsa, hemen sağa geçmek yerine bir </a:t>
            </a:r>
            <a:r>
              <a:rPr lang="tr-TR" dirty="0" smtClean="0"/>
              <a:t>süre sol </a:t>
            </a:r>
            <a:r>
              <a:rPr lang="tr-TR" dirty="0"/>
              <a:t>şeritte giderek, kuyruktaki diğer araçların da ağır vasıtayı sollamasını </a:t>
            </a:r>
            <a:r>
              <a:rPr lang="tr-TR" dirty="0" smtClean="0"/>
              <a:t>kolaylaştırabilir. Böylece </a:t>
            </a:r>
            <a:r>
              <a:rPr lang="tr-TR" dirty="0"/>
              <a:t>o yoldaki trafik akışı daha rahat bir hale gelebilir.</a:t>
            </a:r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34495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Hoşgörü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/>
              <a:t>Örnek 1:</a:t>
            </a:r>
          </a:p>
          <a:p>
            <a:pPr marL="0" indent="0">
              <a:buNone/>
            </a:pPr>
            <a:r>
              <a:rPr lang="tr-TR" dirty="0"/>
              <a:t>Park etme konusunda acemi olan bir yeni sürücü, yolda iki aracın arasına </a:t>
            </a:r>
            <a:r>
              <a:rPr lang="tr-TR" dirty="0" smtClean="0"/>
              <a:t>park etmeye </a:t>
            </a:r>
            <a:r>
              <a:rPr lang="tr-TR" dirty="0"/>
              <a:t>çalışırken, arkasındaki araç sürücüsü bu duruma hoşgörü göstermeyip, </a:t>
            </a:r>
            <a:r>
              <a:rPr lang="tr-TR" dirty="0" smtClean="0"/>
              <a:t>sürekli kornaya </a:t>
            </a:r>
            <a:r>
              <a:rPr lang="tr-TR" dirty="0"/>
              <a:t>basarsa, park etmeye çalışan sürücü panik olacak ve park etme </a:t>
            </a:r>
            <a:r>
              <a:rPr lang="tr-TR" dirty="0" smtClean="0"/>
              <a:t>süresi artacaktır</a:t>
            </a:r>
            <a:r>
              <a:rPr lang="tr-TR" dirty="0"/>
              <a:t>. Oysa fazladan gösterilecek 30 saniyelik bir hoşgörü, daha huzurlu bir </a:t>
            </a:r>
            <a:r>
              <a:rPr lang="tr-TR" dirty="0" smtClean="0"/>
              <a:t>trafik ortamı </a:t>
            </a:r>
            <a:r>
              <a:rPr lang="tr-TR" dirty="0"/>
              <a:t>oluşturacak ve acemi sürücünün de daha kısa sürede manevrasını </a:t>
            </a:r>
            <a:r>
              <a:rPr lang="tr-TR" dirty="0" smtClean="0"/>
              <a:t>tamamlamasını sağlayacaktır</a:t>
            </a:r>
            <a:r>
              <a:rPr lang="tr-TR" dirty="0"/>
              <a:t>.</a:t>
            </a:r>
          </a:p>
          <a:p>
            <a:r>
              <a:rPr lang="tr-TR" b="1" dirty="0"/>
              <a:t>Örnek 2:</a:t>
            </a:r>
          </a:p>
          <a:p>
            <a:pPr marL="0" indent="0">
              <a:buNone/>
            </a:pPr>
            <a:r>
              <a:rPr lang="tr-TR" dirty="0"/>
              <a:t>Bir sürücünün önünde duran bir araçtan yaşlı bir yolcunun indiğini </a:t>
            </a:r>
            <a:r>
              <a:rPr lang="tr-TR" dirty="0" smtClean="0"/>
              <a:t>düşünelim. Yaşından</a:t>
            </a:r>
            <a:r>
              <a:rPr lang="tr-TR" dirty="0"/>
              <a:t> </a:t>
            </a:r>
            <a:r>
              <a:rPr lang="es-ES" dirty="0" smtClean="0"/>
              <a:t>dolayı </a:t>
            </a:r>
            <a:r>
              <a:rPr lang="es-ES" dirty="0"/>
              <a:t>bu yolcunun araçtan inme zamanı normalden biraz daha uzun </a:t>
            </a:r>
            <a:r>
              <a:rPr lang="es-ES" dirty="0" smtClean="0"/>
              <a:t>olabilir.</a:t>
            </a:r>
            <a:r>
              <a:rPr lang="tr-TR" dirty="0" smtClean="0"/>
              <a:t> Arkadaki </a:t>
            </a:r>
            <a:r>
              <a:rPr lang="tr-TR" dirty="0"/>
              <a:t>sürücünün bu duruma hoşgörü göstermeyip, kornaya basması yolcunun </a:t>
            </a:r>
            <a:r>
              <a:rPr lang="tr-TR" dirty="0" smtClean="0"/>
              <a:t>araçtan daha </a:t>
            </a:r>
            <a:r>
              <a:rPr lang="tr-TR" dirty="0"/>
              <a:t>hızlı inebilmesini sağlamayacağı gibi trafik ortamında da huzursuz, stresli </a:t>
            </a:r>
            <a:r>
              <a:rPr lang="tr-TR" dirty="0" smtClean="0"/>
              <a:t>bir durum </a:t>
            </a:r>
            <a:r>
              <a:rPr lang="tr-TR" dirty="0"/>
              <a:t>oluşmasına sebep olacaktır.</a:t>
            </a:r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84212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Tahammül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/>
              <a:t>Tahammül; insanın kötü, güç durumlara karşı koyabilme ya da </a:t>
            </a:r>
            <a:r>
              <a:rPr lang="tr-TR" dirty="0" smtClean="0"/>
              <a:t>katlanabilme gücü </a:t>
            </a:r>
            <a:r>
              <a:rPr lang="tr-TR" dirty="0"/>
              <a:t>olarak tanımlanmıştır (TDK).</a:t>
            </a:r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66720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Nezakat</a:t>
            </a:r>
            <a:r>
              <a:rPr lang="tr-TR" dirty="0" smtClean="0"/>
              <a:t> ve Saygı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/>
              <a:t>Örnek 1:</a:t>
            </a:r>
          </a:p>
          <a:p>
            <a:pPr marL="0" indent="0">
              <a:buNone/>
            </a:pPr>
            <a:r>
              <a:rPr lang="tr-TR" dirty="0"/>
              <a:t>Trafik kazası sadece maddi hasarlı bile olsa, yaşanması hiç istenmeyen ve </a:t>
            </a:r>
            <a:r>
              <a:rPr lang="tr-TR" dirty="0" smtClean="0"/>
              <a:t>kazaya karışan </a:t>
            </a:r>
            <a:r>
              <a:rPr lang="tr-TR" dirty="0"/>
              <a:t>sürücüleri psikolojik olarak olumsuz etkileyen bir durumdur. Kaza </a:t>
            </a:r>
            <a:r>
              <a:rPr lang="tr-TR" dirty="0" smtClean="0"/>
              <a:t>sonrası tarafların </a:t>
            </a:r>
            <a:r>
              <a:rPr lang="tr-TR" dirty="0"/>
              <a:t>birbirine saygısız ve nezaketsiz bir şekilde davranması, kazayı </a:t>
            </a:r>
            <a:r>
              <a:rPr lang="tr-TR" dirty="0" smtClean="0"/>
              <a:t>ortadan kaldıramayacağı </a:t>
            </a:r>
            <a:r>
              <a:rPr lang="tr-TR" dirty="0"/>
              <a:t>gibi, olayın yasal gidişatını da uzatacağından çözümü geciktirecektir</a:t>
            </a:r>
            <a:r>
              <a:rPr lang="tr-TR" dirty="0" smtClean="0"/>
              <a:t>. Bu </a:t>
            </a:r>
            <a:r>
              <a:rPr lang="tr-TR" dirty="0"/>
              <a:t>sebeple kaza sonrası sürücünün soğukkanlılığını kaybetmemesi, diğer </a:t>
            </a:r>
            <a:r>
              <a:rPr lang="tr-TR" dirty="0" smtClean="0"/>
              <a:t>sürücüye saygısız </a:t>
            </a:r>
            <a:r>
              <a:rPr lang="tr-TR" dirty="0"/>
              <a:t>ve nezaketsiz söylem ve hareketlerde bulunmaması çok önemlidir. </a:t>
            </a:r>
            <a:r>
              <a:rPr lang="tr-TR" dirty="0" smtClean="0"/>
              <a:t>Nezaket ve </a:t>
            </a:r>
            <a:r>
              <a:rPr lang="tr-TR" dirty="0"/>
              <a:t>saygı, huzurlu ve daha az stresli bir ortamın oluşmasını sağlayacağı için </a:t>
            </a:r>
            <a:r>
              <a:rPr lang="tr-TR" dirty="0" smtClean="0"/>
              <a:t>meydana gelen </a:t>
            </a:r>
            <a:r>
              <a:rPr lang="tr-TR" dirty="0"/>
              <a:t>kaza ile ilgili sorunlar daha kısa bir sürede çözülecek, kişilerin psikolojik </a:t>
            </a:r>
            <a:r>
              <a:rPr lang="tr-TR" dirty="0" smtClean="0"/>
              <a:t>olarak yaşadıkları </a:t>
            </a:r>
            <a:r>
              <a:rPr lang="tr-TR" dirty="0"/>
              <a:t>olumsuz duygular ise en azından yaşanan kaza ile sınırlı kalacaktır.</a:t>
            </a:r>
          </a:p>
        </p:txBody>
      </p:sp>
      <p:pic>
        <p:nvPicPr>
          <p:cNvPr id="4" name="3 Resim" descr="yön logo siyah.jpg"/>
          <p:cNvPicPr>
            <a:picLocks noChangeAspect="1"/>
          </p:cNvPicPr>
          <p:nvPr/>
        </p:nvPicPr>
        <p:blipFill>
          <a:blip r:embed="rId2" cstate="print"/>
          <a:srcRect t="19048" b="33332"/>
          <a:stretch>
            <a:fillRect/>
          </a:stretch>
        </p:blipFill>
        <p:spPr>
          <a:xfrm>
            <a:off x="7858149" y="5989262"/>
            <a:ext cx="1285852" cy="86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915037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1217</Words>
  <Application>Microsoft Office PowerPoint</Application>
  <PresentationFormat>Ekran Gösterisi (4:3)</PresentationFormat>
  <Paragraphs>70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TRAFİK ADABI</vt:lpstr>
      <vt:lpstr>ADAP VE TRAFİK</vt:lpstr>
      <vt:lpstr>TRAFİK ADABI NEDİR?</vt:lpstr>
      <vt:lpstr>TRAFİKTE TEMEL DEĞERLER</vt:lpstr>
      <vt:lpstr>Sorumluluk</vt:lpstr>
      <vt:lpstr>Yardımlaşma</vt:lpstr>
      <vt:lpstr>Hoşgörü</vt:lpstr>
      <vt:lpstr>Tahammül nedir?</vt:lpstr>
      <vt:lpstr>Nezakat ve Saygı</vt:lpstr>
      <vt:lpstr>Slayt 10</vt:lpstr>
      <vt:lpstr>Feragat ve Fedakarlık</vt:lpstr>
      <vt:lpstr>Sabır</vt:lpstr>
      <vt:lpstr>Trafik Kültüründe Birbirini Uyarma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TRAFİK ADABI</dc:title>
  <dc:creator>Tek Yön</dc:creator>
  <cp:lastModifiedBy>vizyon</cp:lastModifiedBy>
  <cp:revision>5</cp:revision>
  <dcterms:created xsi:type="dcterms:W3CDTF">2016-10-31T12:09:44Z</dcterms:created>
  <dcterms:modified xsi:type="dcterms:W3CDTF">2016-11-25T17:10:12Z</dcterms:modified>
</cp:coreProperties>
</file>